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5" d="100"/>
          <a:sy n="35" d="100"/>
        </p:scale>
        <p:origin x="7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91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9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79025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Введение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697793"/>
            <a:ext cx="7477601" cy="12138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Начало изучения темы Научно-технического прогресса и его влияния на будущее. Рассмотрим современные модели мировой динамики и их значимость для формирования общего будущего.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47091" y="5284596"/>
            <a:ext cx="355402" cy="355402"/>
          </a:xfrm>
          <a:prstGeom prst="roundRect">
            <a:avLst>
              <a:gd name="adj" fmla="val 25726039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Text 5"/>
          <p:cNvSpPr/>
          <p:nvPr/>
        </p:nvSpPr>
        <p:spPr>
          <a:xfrm>
            <a:off x="917853" y="5282803"/>
            <a:ext cx="186095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103948" y="5217974"/>
            <a:ext cx="293067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Ибрагимов Ибрагим</a:t>
            </a:r>
            <a:endParaRPr lang="en-US" sz="2187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FFE65F1-227A-41DD-9461-1B5F28FFB901}"/>
              </a:ext>
            </a:extLst>
          </p:cNvPr>
          <p:cNvSpPr/>
          <p:nvPr/>
        </p:nvSpPr>
        <p:spPr>
          <a:xfrm>
            <a:off x="472142" y="679233"/>
            <a:ext cx="8290021" cy="16935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ru-RU" sz="3200" spc="300" dirty="0">
                <a:solidFill>
                  <a:srgbClr val="60A9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НАУЧНО-ТЕХНИЧЕСКИЙ ПРОГРЕСС И НАШЕ ОБЩЕЕ БУДУЩЕЕ: МОДЕЛИ МИРОВОЙ ДИНАМИКИ</a:t>
            </a:r>
            <a:endParaRPr lang="ru-RU" sz="3200" spc="300" dirty="0">
              <a:solidFill>
                <a:srgbClr val="60A9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5231860" y="412958"/>
            <a:ext cx="36247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Заключение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87651" y="4470523"/>
            <a:ext cx="50062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Научно-технический прогресс играет ключевую роль в формировании нашего будущего. Стремительные изменения и инновации направляют нас к новым возможностям и вызовам.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315200" y="4470523"/>
            <a:ext cx="500622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Невероятные технологические достижения меняют наше восприятие мира и создают уникальные сценарии развития. Однако, с этим идут и новые проблемы, на которые нужно обратить внимание.</a:t>
            </a:r>
            <a:endParaRPr lang="en-US" sz="17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E5C64E-0F9C-49C7-BC6C-5001CF84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063" y="1716531"/>
            <a:ext cx="3823398" cy="254893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3A05C2-3AD4-4053-939A-5CDF5F3F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611" y="1716531"/>
            <a:ext cx="3823398" cy="254893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97CA628-FA52-4874-B0CE-F0D79B361A33}"/>
              </a:ext>
            </a:extLst>
          </p:cNvPr>
          <p:cNvSpPr/>
          <p:nvPr/>
        </p:nvSpPr>
        <p:spPr>
          <a:xfrm>
            <a:off x="2154994" y="1284790"/>
            <a:ext cx="4871533" cy="549797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1A26CAD-6808-472C-ABA3-FCFA19D83B02}"/>
              </a:ext>
            </a:extLst>
          </p:cNvPr>
          <p:cNvSpPr/>
          <p:nvPr/>
        </p:nvSpPr>
        <p:spPr>
          <a:xfrm>
            <a:off x="7382543" y="1284790"/>
            <a:ext cx="4871533" cy="549797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71067"/>
            <a:ext cx="65311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Вопросы и обсуждение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127891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12161D"/>
          </a:solidFill>
          <a:ln/>
        </p:spPr>
      </p:sp>
      <p:sp>
        <p:nvSpPr>
          <p:cNvPr id="7" name="Text 4"/>
          <p:cNvSpPr/>
          <p:nvPr/>
        </p:nvSpPr>
        <p:spPr>
          <a:xfrm>
            <a:off x="1444109" y="3148608"/>
            <a:ext cx="31100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Роль общественности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444109" y="3629025"/>
            <a:ext cx="39312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Как общество может формировать отношение к научно-техническому прогрессу?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3127891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12161D"/>
          </a:solidFill>
          <a:ln/>
        </p:spPr>
      </p:sp>
      <p:sp>
        <p:nvSpPr>
          <p:cNvPr id="10" name="Text 7"/>
          <p:cNvSpPr/>
          <p:nvPr/>
        </p:nvSpPr>
        <p:spPr>
          <a:xfrm>
            <a:off x="6208395" y="3148608"/>
            <a:ext cx="28018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Этические вопросы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208395" y="3629025"/>
            <a:ext cx="39312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Какие этические аспекты связаны с применением новых технологий?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5146596"/>
            <a:ext cx="388739" cy="388739"/>
          </a:xfrm>
          <a:prstGeom prst="roundRect">
            <a:avLst>
              <a:gd name="adj" fmla="val 34295"/>
            </a:avLst>
          </a:prstGeom>
          <a:solidFill>
            <a:srgbClr val="12161D"/>
          </a:solidFill>
          <a:ln/>
        </p:spPr>
      </p:sp>
      <p:sp>
        <p:nvSpPr>
          <p:cNvPr id="13" name="Text 10"/>
          <p:cNvSpPr/>
          <p:nvPr/>
        </p:nvSpPr>
        <p:spPr>
          <a:xfrm>
            <a:off x="1444109" y="5167313"/>
            <a:ext cx="42633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Партнерства и сотрудничество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444109" y="5647730"/>
            <a:ext cx="869549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Как сотрудничество между странами способствует научно-техническому прогрессу?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2947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Определение научно-технического прогресса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25147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Научно-технический прогресс - это процесс постоянного развития и внедрения новых знаний, технологий и инноваций в различные отрасли. Он охватывает широкий спектр областей, включая медицину, инженерию, информационные технологии и экологию.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922996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Этот процесс способствует улучшению качества жизни людей, повышению производительности и созданию новых возможностей для развития общества. Научно-технический прогресс играет важную роль в формировании нашего общего будущего и определяет траекторию развития мировой динамики.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8" y="467102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Влияние научно-технического прогресса на мировую динамику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7" y="2708477"/>
            <a:ext cx="7477601" cy="51623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ru-RU" sz="175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Под «мировой системой» мы понимаем человека, его социальные системы, технологию и естественную окружающую среду. Явным выражением напряженности в мировой системе являются рост населения, возрастающее загрязнение и различие в уровнях жизни. Если мы хотим быть уверены, что наши действия будут приводить скорее к улучшению, чем к ухудшению ситуации, то нам нужно понять связи, посредством которых основные факторы влияют друг на друга в планетарном масштабе.</a:t>
            </a:r>
          </a:p>
          <a:p>
            <a:pPr marL="0" indent="0" algn="just">
              <a:lnSpc>
                <a:spcPts val="2799"/>
              </a:lnSpc>
              <a:buNone/>
            </a:pPr>
            <a:endParaRPr lang="ru-RU" sz="1750" b="0" i="0" dirty="0">
              <a:solidFill>
                <a:schemeClr val="bg1">
                  <a:lumMod val="9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just">
              <a:lnSpc>
                <a:spcPts val="2799"/>
              </a:lnSpc>
              <a:buNone/>
            </a:pPr>
            <a:r>
              <a:rPr lang="en-US" sz="1750" dirty="0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Научно-технический</a:t>
            </a:r>
            <a:r>
              <a:rPr lang="en-US" sz="175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34" charset="-120"/>
              </a:rPr>
              <a:t> прогресс сформировал современные городские уклады, заполнив их современной архитектурой и динамикой движения. Яркие цвета и инновационные технологии пронизывают современные городские ландшафты, создавая уникальную мировую динамику.</a:t>
            </a:r>
            <a:endParaRPr lang="en-US" sz="175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09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5" name="Text 2"/>
          <p:cNvSpPr/>
          <p:nvPr/>
        </p:nvSpPr>
        <p:spPr>
          <a:xfrm>
            <a:off x="833197" y="63016"/>
            <a:ext cx="7477602" cy="1662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00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«Мировая динамика» </a:t>
            </a:r>
            <a:r>
              <a:rPr lang="ru-RU" sz="40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Дж.Форрестера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833198" y="1596793"/>
            <a:ext cx="7477601" cy="6632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ru-RU" sz="175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«Мировая динамика» — это книга Дж. </a:t>
            </a:r>
            <a:r>
              <a:rPr lang="ru-RU" sz="175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Форрестера</a:t>
            </a:r>
            <a:r>
              <a:rPr lang="ru-RU" sz="175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которая описывает результаты применения системной динамики к исследованию мировой системы в целом.</a:t>
            </a:r>
          </a:p>
          <a:p>
            <a:pPr marL="0" indent="0" algn="just">
              <a:lnSpc>
                <a:spcPts val="2799"/>
              </a:lnSpc>
              <a:buNone/>
            </a:pPr>
            <a:r>
              <a:rPr lang="ru-RU" sz="175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 своей модели автор рассматривает мир как единое целое, как единую систему различных взаимодействующих процессов: демографических, промышленных, процессов исчерпания природных ресурсов и загрязнения окружающей среды, процесса производства продуктов питания.</a:t>
            </a:r>
          </a:p>
          <a:p>
            <a:pPr marL="0" indent="0" algn="just">
              <a:lnSpc>
                <a:spcPts val="2799"/>
              </a:lnSpc>
              <a:buNone/>
            </a:pPr>
            <a:r>
              <a:rPr lang="ru-RU" sz="175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Расчёты показали, что при сохранении современных тенденций развития общества неизбежен серьёзный кризис во взаимодействии человека и окружающей среды. Этот кризис объясняется противоречием между ограниченностью земных ресурсов, конечностью пригодных для сельскохозяйственной обработки площадей и всё растущими темпами потребления увеличивающегося населения.</a:t>
            </a:r>
          </a:p>
          <a:p>
            <a:pPr marL="0" indent="0" algn="just">
              <a:lnSpc>
                <a:spcPts val="2799"/>
              </a:lnSpc>
              <a:buNone/>
            </a:pPr>
            <a:r>
              <a:rPr lang="ru-RU" sz="175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Книга Дж. </a:t>
            </a:r>
            <a:r>
              <a:rPr lang="ru-RU" sz="175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Форрестера</a:t>
            </a:r>
            <a:r>
              <a:rPr lang="ru-RU" sz="1750" b="0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не претендует на всесторонний анализ глобальных проблем, а скорее демонстрирует один из возможных подходов к такому анализу.</a:t>
            </a:r>
            <a:endParaRPr lang="en-US" sz="175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319050-0C25-4DF7-A1EC-803053314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4" r="5082"/>
          <a:stretch/>
        </p:blipFill>
        <p:spPr>
          <a:xfrm>
            <a:off x="8947231" y="0"/>
            <a:ext cx="568316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0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25473"/>
            <a:ext cx="80070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Модели мировой динамики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354401"/>
            <a:ext cx="777597" cy="44410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9" name="Text 6"/>
          <p:cNvSpPr/>
          <p:nvPr/>
        </p:nvSpPr>
        <p:spPr>
          <a:xfrm>
            <a:off x="1097697" y="2168366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40982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Модель линейного развития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Оперирует представлением о развитии в виде последовательных этапов.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212134"/>
            <a:ext cx="777597" cy="44410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4" name="Text 11"/>
          <p:cNvSpPr/>
          <p:nvPr/>
        </p:nvSpPr>
        <p:spPr>
          <a:xfrm>
            <a:off x="1074360" y="4026098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Системная модель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Исследует влияние взаимосвязей и взаимодействий между различными системами.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069866"/>
            <a:ext cx="777597" cy="44410"/>
          </a:xfrm>
          <a:prstGeom prst="rect">
            <a:avLst/>
          </a:prstGeom>
          <a:solidFill>
            <a:srgbClr val="295689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2161D"/>
          </a:solidFill>
          <a:ln/>
        </p:spPr>
      </p:sp>
      <p:sp>
        <p:nvSpPr>
          <p:cNvPr id="19" name="Text 16"/>
          <p:cNvSpPr/>
          <p:nvPr/>
        </p:nvSpPr>
        <p:spPr>
          <a:xfrm>
            <a:off x="1076385" y="5883831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90736"/>
            <a:ext cx="34432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Модель хаоса и порядка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Рассматривает динамические процессы чередования хаоса и порядка в системах.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315766" y="579596"/>
            <a:ext cx="9998869" cy="1315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80"/>
              </a:lnSpc>
              <a:buNone/>
            </a:pPr>
            <a:r>
              <a:rPr lang="en-US" sz="414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Примеры успешного использования научно-технического прогресса</a:t>
            </a:r>
            <a:endParaRPr lang="en-US" sz="414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66" y="2316242"/>
            <a:ext cx="3122414" cy="19297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20686" y="4509135"/>
            <a:ext cx="3336052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Экологическое сознание</a:t>
            </a:r>
            <a:endParaRPr lang="en-US" sz="2072" dirty="0"/>
          </a:p>
        </p:txBody>
      </p:sp>
      <p:sp>
        <p:nvSpPr>
          <p:cNvPr id="7" name="Text 4"/>
          <p:cNvSpPr/>
          <p:nvPr/>
        </p:nvSpPr>
        <p:spPr>
          <a:xfrm>
            <a:off x="2220685" y="4964192"/>
            <a:ext cx="3217495" cy="28165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Научно-технический прогресс привел к современным методам борьбы с климатическими изменениями и поощрению использования возобновляемых источников энергии.</a:t>
            </a:r>
            <a:endParaRPr lang="en-US" sz="165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933" y="2316242"/>
            <a:ext cx="3122414" cy="19297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53933" y="4509135"/>
            <a:ext cx="3122414" cy="3288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Цифровизация </a:t>
            </a:r>
            <a:endParaRPr lang="en-US" sz="2072" dirty="0"/>
          </a:p>
        </p:txBody>
      </p:sp>
      <p:sp>
        <p:nvSpPr>
          <p:cNvPr id="10" name="Text 6"/>
          <p:cNvSpPr/>
          <p:nvPr/>
        </p:nvSpPr>
        <p:spPr>
          <a:xfrm>
            <a:off x="5753933" y="4964192"/>
            <a:ext cx="3122414" cy="21198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Цифровизация – это процесс превращения аналоговых данных и рабочих процессов в цифровой формат. </a:t>
            </a:r>
            <a:endParaRPr lang="en-US" sz="165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101" y="2316242"/>
            <a:ext cx="3122533" cy="192976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100" y="4509135"/>
            <a:ext cx="3336053" cy="6577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07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Медицинские технологии</a:t>
            </a:r>
            <a:endParaRPr lang="en-US" sz="2072" dirty="0"/>
          </a:p>
        </p:txBody>
      </p:sp>
      <p:sp>
        <p:nvSpPr>
          <p:cNvPr id="13" name="Text 8"/>
          <p:cNvSpPr/>
          <p:nvPr/>
        </p:nvSpPr>
        <p:spPr>
          <a:xfrm>
            <a:off x="9192101" y="4964192"/>
            <a:ext cx="3217494" cy="1683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52"/>
              </a:lnSpc>
              <a:buNone/>
            </a:pPr>
            <a:r>
              <a:rPr lang="en-US" sz="165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Научно-технический прогресс играет важную роль в разработке новейших методов лечения и профилактики различных заболеваний.</a:t>
            </a:r>
            <a:endParaRPr lang="en-US" sz="16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510135" y="348360"/>
            <a:ext cx="9745035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Вызовы и проблемы, связанные с научно-техническим прогрессом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394387" y="1821214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Этические вопросы: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Влияние на природу, использование биотехнологий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94385" y="226072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Безопасность </a:t>
            </a:r>
            <a:r>
              <a:rPr lang="en-US" sz="17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34" charset="0"/>
                <a:ea typeface="Roboto" pitchFamily="34" charset="-122"/>
                <a:cs typeface="Roboto" pitchFamily="34" charset="-120"/>
              </a:rPr>
              <a:t>данных:</a:t>
            </a:r>
            <a:r>
              <a:rPr lang="en-US" sz="17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34" charset="0"/>
                <a:ea typeface="Roboto" pitchFamily="34" charset="-122"/>
                <a:cs typeface="Roboto" pitchFamily="34" charset="-120"/>
              </a:rPr>
              <a:t> Утечки личной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информации, кибератаки, идентификация лжи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94387" y="263769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Неравенство </a:t>
            </a:r>
            <a:r>
              <a:rPr lang="en-US" sz="1750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доступа:</a:t>
            </a: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Информационный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гап, цифровое неравенство в образовании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759169" y="557213"/>
            <a:ext cx="7460383" cy="1352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25"/>
              </a:lnSpc>
              <a:buNone/>
            </a:pPr>
            <a:r>
              <a:rPr lang="en-US" sz="4260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Роль образования в научно-техническом прогрессе</a:t>
            </a:r>
            <a:endParaRPr lang="en-US" sz="4260" dirty="0"/>
          </a:p>
        </p:txBody>
      </p:sp>
      <p:sp>
        <p:nvSpPr>
          <p:cNvPr id="5" name="Text 3"/>
          <p:cNvSpPr/>
          <p:nvPr/>
        </p:nvSpPr>
        <p:spPr>
          <a:xfrm>
            <a:off x="1446061" y="2466975"/>
            <a:ext cx="5457157" cy="2076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Образование играет ключевую роль в развитии научно-технического прогресса. Через актуализацию программ, учебных планов, исследовательской работы, оно формирует технически подготовленных специалистов.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446061" y="4738330"/>
            <a:ext cx="5457157" cy="18835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6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Обучение акцентирует внимание на инновациях и росте, способствует выявлению талантливой молодежи и подготовке кадров для технологических индустрий.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 rotWithShape="1">
          <a:blip r:embed="rId3"/>
          <a:srcRect l="19632" r="4677"/>
          <a:stretch/>
        </p:blipFill>
        <p:spPr>
          <a:xfrm>
            <a:off x="8450663" y="32605"/>
            <a:ext cx="6179737" cy="8164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68937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Перспективы развития научно-технического прогресса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833" y="2522458"/>
            <a:ext cx="1741408" cy="16355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19149" y="3329940"/>
            <a:ext cx="114538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5769412" y="2922270"/>
            <a:ext cx="4505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Искусственный интеллект (ИИ)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69412" y="3402687"/>
            <a:ext cx="481976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Автоматизация, прогнозирование, инновации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02724" y="4160074"/>
            <a:ext cx="6934200" cy="22205"/>
          </a:xfrm>
          <a:prstGeom prst="rect">
            <a:avLst/>
          </a:prstGeom>
          <a:solidFill>
            <a:srgbClr val="29568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010" y="4213503"/>
            <a:ext cx="3482935" cy="16355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599742" y="4809053"/>
            <a:ext cx="15335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6640116" y="4613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Нанотехнологии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640116" y="5093732"/>
            <a:ext cx="445222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Медицина, энергетика, материаловедение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473428" y="5851118"/>
            <a:ext cx="6063496" cy="22205"/>
          </a:xfrm>
          <a:prstGeom prst="rect">
            <a:avLst/>
          </a:prstGeom>
          <a:solidFill>
            <a:srgbClr val="295689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306" y="5904548"/>
            <a:ext cx="5224343" cy="16355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601408" y="6500098"/>
            <a:ext cx="150019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2"/>
          <p:cNvSpPr/>
          <p:nvPr/>
        </p:nvSpPr>
        <p:spPr>
          <a:xfrm>
            <a:off x="7510820" y="6126718"/>
            <a:ext cx="34440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Квантовые вычисления</a:t>
            </a:r>
            <a:endParaRPr lang="en-US" sz="2187" dirty="0"/>
          </a:p>
        </p:txBody>
      </p:sp>
      <p:sp>
        <p:nvSpPr>
          <p:cNvPr id="18" name="Text 13"/>
          <p:cNvSpPr/>
          <p:nvPr/>
        </p:nvSpPr>
        <p:spPr>
          <a:xfrm>
            <a:off x="7510820" y="6607135"/>
            <a:ext cx="485941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Сложные задачи, криптография, искусственный интеллект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669</Words>
  <Application>Microsoft Office PowerPoint</Application>
  <PresentationFormat>Произвольный</PresentationFormat>
  <Paragraphs>71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Roboto</vt:lpstr>
      <vt:lpstr>Roboto Slab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10</cp:revision>
  <dcterms:created xsi:type="dcterms:W3CDTF">2024-03-18T14:06:41Z</dcterms:created>
  <dcterms:modified xsi:type="dcterms:W3CDTF">2024-03-29T18:11:39Z</dcterms:modified>
</cp:coreProperties>
</file>